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1" r:id="rId3"/>
    <p:sldId id="580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79" r:id="rId17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76C"/>
    <a:srgbClr val="D9A40D"/>
    <a:srgbClr val="E1A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/>
    <p:restoredTop sz="94586"/>
  </p:normalViewPr>
  <p:slideViewPr>
    <p:cSldViewPr>
      <p:cViewPr>
        <p:scale>
          <a:sx n="94" d="100"/>
          <a:sy n="94" d="100"/>
        </p:scale>
        <p:origin x="424" y="8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amirez\Downloads\Costo%20Nomina%20Ene%20-%20Dic%2020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amirez\Downloads\Costo%20Nomina%20Ene%20-%20Dic%20201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amirez\Downloads\Personal%20gad%20al%2025%20jun%202020%20HOMBRES%20Y%20MUJE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200"/>
              <a:t>Comparativo</a:t>
            </a:r>
            <a:r>
              <a:rPr lang="es-EC" sz="1200" baseline="0"/>
              <a:t> del Recurso Humano</a:t>
            </a:r>
          </a:p>
          <a:p>
            <a:pPr>
              <a:defRPr/>
            </a:pPr>
            <a:r>
              <a:rPr lang="es-EC" sz="1200" baseline="0"/>
              <a:t>Enero a Diciembre de 2019</a:t>
            </a:r>
            <a:endParaRPr lang="es-EC" sz="12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'[Costo Nomina Ene - Dic 2019.xls]Hoja1'!$A$7</c:f>
              <c:strCache>
                <c:ptCount val="1"/>
                <c:pt idx="0">
                  <c:v>ENERO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2019.xls]Hoja1'!$B$7:$Z$7</c:f>
              <c:numCache>
                <c:formatCode>General</c:formatCode>
                <c:ptCount val="1"/>
                <c:pt idx="0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D-A540-9918-78ECB16F8EC1}"/>
            </c:ext>
          </c:extLst>
        </c:ser>
        <c:ser>
          <c:idx val="1"/>
          <c:order val="1"/>
          <c:tx>
            <c:strRef>
              <c:f>'[Costo Nomina Ene - Dic 2019.xls]Hoja1'!$A$8</c:f>
              <c:strCache>
                <c:ptCount val="1"/>
                <c:pt idx="0">
                  <c:v>FEBRERO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2019.xls]Hoja1'!$B$8:$Z$8</c:f>
              <c:numCache>
                <c:formatCode>General</c:formatCode>
                <c:ptCount val="1"/>
                <c:pt idx="0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D-A540-9918-78ECB16F8EC1}"/>
            </c:ext>
          </c:extLst>
        </c:ser>
        <c:ser>
          <c:idx val="2"/>
          <c:order val="2"/>
          <c:tx>
            <c:strRef>
              <c:f>'[Costo Nomina Ene - Dic 2019.xls]Hoja1'!$A$9</c:f>
              <c:strCache>
                <c:ptCount val="1"/>
                <c:pt idx="0">
                  <c:v>MARZO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2019.xls]Hoja1'!$B$9:$Z$9</c:f>
              <c:numCache>
                <c:formatCode>General</c:formatCode>
                <c:ptCount val="1"/>
                <c:pt idx="0">
                  <c:v>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D-A540-9918-78ECB16F8EC1}"/>
            </c:ext>
          </c:extLst>
        </c:ser>
        <c:ser>
          <c:idx val="3"/>
          <c:order val="3"/>
          <c:tx>
            <c:strRef>
              <c:f>'[Costo Nomina Ene - Dic 2019.xls]Hoja1'!$A$10</c:f>
              <c:strCache>
                <c:ptCount val="1"/>
                <c:pt idx="0">
                  <c:v>ABRIL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2019.xls]Hoja1'!$B$10:$Z$10</c:f>
              <c:numCache>
                <c:formatCode>General</c:formatCode>
                <c:ptCount val="1"/>
                <c:pt idx="0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6D-A540-9918-78ECB16F8EC1}"/>
            </c:ext>
          </c:extLst>
        </c:ser>
        <c:ser>
          <c:idx val="4"/>
          <c:order val="4"/>
          <c:tx>
            <c:strRef>
              <c:f>'[Costo Nomina Ene - Dic 2019.xls]Hoja1'!$A$11</c:f>
              <c:strCache>
                <c:ptCount val="1"/>
                <c:pt idx="0">
                  <c:v>MAYO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2019.xls]Hoja1'!$B$11:$Z$11</c:f>
              <c:numCache>
                <c:formatCode>General</c:formatCode>
                <c:ptCount val="1"/>
                <c:pt idx="0">
                  <c:v>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6D-A540-9918-78ECB16F8EC1}"/>
            </c:ext>
          </c:extLst>
        </c:ser>
        <c:ser>
          <c:idx val="5"/>
          <c:order val="5"/>
          <c:tx>
            <c:strRef>
              <c:f>'[Costo Nomina Ene - Dic 2019.xls]Hoja1'!$A$12</c:f>
              <c:strCache>
                <c:ptCount val="1"/>
                <c:pt idx="0">
                  <c:v>JUNIO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2019.xls]Hoja1'!$B$12:$Z$12</c:f>
              <c:numCache>
                <c:formatCode>General</c:formatCode>
                <c:ptCount val="1"/>
                <c:pt idx="0">
                  <c:v>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6D-A540-9918-78ECB16F8EC1}"/>
            </c:ext>
          </c:extLst>
        </c:ser>
        <c:ser>
          <c:idx val="6"/>
          <c:order val="6"/>
          <c:tx>
            <c:strRef>
              <c:f>'[Costo Nomina Ene - Dic 2019.xls]Hoja1'!$A$13</c:f>
              <c:strCache>
                <c:ptCount val="1"/>
                <c:pt idx="0">
                  <c:v>JULIO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2019.xls]Hoja1'!$B$13:$Z$13</c:f>
              <c:numCache>
                <c:formatCode>General</c:formatCode>
                <c:ptCount val="1"/>
                <c:pt idx="0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6D-A540-9918-78ECB16F8EC1}"/>
            </c:ext>
          </c:extLst>
        </c:ser>
        <c:ser>
          <c:idx val="7"/>
          <c:order val="7"/>
          <c:tx>
            <c:strRef>
              <c:f>'[Costo Nomina Ene - Dic 2019.xls]Hoja1'!$A$14</c:f>
              <c:strCache>
                <c:ptCount val="1"/>
                <c:pt idx="0">
                  <c:v>AGOSTO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2019.xls]Hoja1'!$B$14:$Z$14</c:f>
              <c:numCache>
                <c:formatCode>General</c:formatCode>
                <c:ptCount val="1"/>
                <c:pt idx="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6D-A540-9918-78ECB16F8EC1}"/>
            </c:ext>
          </c:extLst>
        </c:ser>
        <c:ser>
          <c:idx val="8"/>
          <c:order val="8"/>
          <c:tx>
            <c:strRef>
              <c:f>'[Costo Nomina Ene - Dic 2019.xls]Hoja1'!$A$15</c:f>
              <c:strCache>
                <c:ptCount val="1"/>
                <c:pt idx="0">
                  <c:v>SEPTIEMBRE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2019.xls]Hoja1'!$B$15:$Z$15</c:f>
              <c:numCache>
                <c:formatCode>General</c:formatCode>
                <c:ptCount val="1"/>
                <c:pt idx="0">
                  <c:v>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6D-A540-9918-78ECB16F8EC1}"/>
            </c:ext>
          </c:extLst>
        </c:ser>
        <c:ser>
          <c:idx val="9"/>
          <c:order val="9"/>
          <c:tx>
            <c:strRef>
              <c:f>'[Costo Nomina Ene - Dic 2019.xls]Hoja1'!$A$16</c:f>
              <c:strCache>
                <c:ptCount val="1"/>
                <c:pt idx="0">
                  <c:v>OCTUBRE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2019.xls]Hoja1'!$B$16:$Z$16</c:f>
              <c:numCache>
                <c:formatCode>General</c:formatCode>
                <c:ptCount val="1"/>
                <c:pt idx="0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6D-A540-9918-78ECB16F8EC1}"/>
            </c:ext>
          </c:extLst>
        </c:ser>
        <c:ser>
          <c:idx val="10"/>
          <c:order val="10"/>
          <c:tx>
            <c:strRef>
              <c:f>'[Costo Nomina Ene - Dic 2019.xls]Hoja1'!$A$17</c:f>
              <c:strCache>
                <c:ptCount val="1"/>
                <c:pt idx="0">
                  <c:v>NOVIEMBRE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2019.xls]Hoja1'!$B$17:$Z$17</c:f>
              <c:numCache>
                <c:formatCode>General</c:formatCode>
                <c:ptCount val="1"/>
                <c:pt idx="0">
                  <c:v>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6D-A540-9918-78ECB16F8EC1}"/>
            </c:ext>
          </c:extLst>
        </c:ser>
        <c:ser>
          <c:idx val="11"/>
          <c:order val="11"/>
          <c:tx>
            <c:strRef>
              <c:f>'[Costo Nomina Ene - Dic 2019.xls]Hoja1'!$A$18</c:f>
              <c:strCache>
                <c:ptCount val="1"/>
                <c:pt idx="0">
                  <c:v>DICIEMBRE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2019.xls]Hoja1'!$B$18:$Z$18</c:f>
              <c:numCache>
                <c:formatCode>General</c:formatCode>
                <c:ptCount val="1"/>
                <c:pt idx="0">
                  <c:v>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6D-A540-9918-78ECB16F8E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5199872"/>
        <c:axId val="610245376"/>
        <c:axId val="0"/>
      </c:bar3DChart>
      <c:catAx>
        <c:axId val="685199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610245376"/>
        <c:crosses val="autoZero"/>
        <c:auto val="1"/>
        <c:lblAlgn val="ctr"/>
        <c:lblOffset val="100"/>
        <c:noMultiLvlLbl val="0"/>
      </c:catAx>
      <c:valAx>
        <c:axId val="610245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51998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200" dirty="0">
                <a:latin typeface="Helvetica" pitchFamily="2" charset="0"/>
              </a:rPr>
              <a:t>Costo de</a:t>
            </a:r>
            <a:r>
              <a:rPr lang="es-EC" sz="1200" baseline="0" dirty="0">
                <a:latin typeface="Helvetica" pitchFamily="2" charset="0"/>
              </a:rPr>
              <a:t> Talento Humano</a:t>
            </a:r>
          </a:p>
          <a:p>
            <a:pPr>
              <a:defRPr/>
            </a:pPr>
            <a:r>
              <a:rPr lang="es-EC" sz="1200" baseline="0" dirty="0">
                <a:latin typeface="Helvetica" pitchFamily="2" charset="0"/>
              </a:rPr>
              <a:t>Enero a Diciembre de 2019</a:t>
            </a:r>
            <a:endParaRPr lang="es-EC" sz="1200" dirty="0">
              <a:latin typeface="Helvetica" pitchFamily="2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'[Costo Nomina Ene - Dic 2019.xls]Hoja1'!$A$7</c:f>
              <c:strCache>
                <c:ptCount val="1"/>
                <c:pt idx="0">
                  <c:v>ENERO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3946188340807174"/>
                  <c:y val="5.4477340321875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2019.xls]Hoja1'!$B$7:$AA$7</c:f>
              <c:numCache>
                <c:formatCode>_-* #,##0.00\ _€_-;\-* #,##0.00\ _€_-;_-* "-"??\ _€_-;_-@_-</c:formatCode>
                <c:ptCount val="1"/>
                <c:pt idx="0">
                  <c:v>689173.88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9-0F40-A051-FEFA5149D89E}"/>
            </c:ext>
          </c:extLst>
        </c:ser>
        <c:ser>
          <c:idx val="1"/>
          <c:order val="1"/>
          <c:tx>
            <c:strRef>
              <c:f>'[Costo Nomina Ene - Dic 2019.xls]Hoja1'!$A$8</c:f>
              <c:strCache>
                <c:ptCount val="1"/>
                <c:pt idx="0">
                  <c:v>FEBRERO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2152466367713015"/>
                  <c:y val="9.98739701708120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2019.xls]Hoja1'!$B$8:$AA$8</c:f>
              <c:numCache>
                <c:formatCode>_-* #,##0.00\ _€_-;\-* #,##0.00\ _€_-;_-* "-"??\ _€_-;_-@_-</c:formatCode>
                <c:ptCount val="1"/>
                <c:pt idx="0">
                  <c:v>655923.57000000007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D9-0F40-A051-FEFA5149D89E}"/>
            </c:ext>
          </c:extLst>
        </c:ser>
        <c:ser>
          <c:idx val="2"/>
          <c:order val="2"/>
          <c:tx>
            <c:strRef>
              <c:f>'[Costo Nomina Ene - Dic 2019.xls]Hoja1'!$A$9</c:f>
              <c:strCache>
                <c:ptCount val="1"/>
                <c:pt idx="0">
                  <c:v>MARZO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4544095665171907"/>
                  <c:y val="-9.98739701708120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2019.xls]Hoja1'!$B$9:$AA$9</c:f>
              <c:numCache>
                <c:formatCode>_-* #,##0.00\ _€_-;\-* #,##0.00\ _€_-;_-* "-"??\ _€_-;_-@_-</c:formatCode>
                <c:ptCount val="1"/>
                <c:pt idx="0">
                  <c:v>685852.53999999992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D9-0F40-A051-FEFA5149D89E}"/>
            </c:ext>
          </c:extLst>
        </c:ser>
        <c:ser>
          <c:idx val="3"/>
          <c:order val="3"/>
          <c:tx>
            <c:strRef>
              <c:f>'[Costo Nomina Ene - Dic 2019.xls]Hoja1'!$A$10</c:f>
              <c:strCache>
                <c:ptCount val="1"/>
                <c:pt idx="0">
                  <c:v>ABRIL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4245142002989535"/>
                  <c:y val="2.7238670160937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2019.xls]Hoja1'!$B$10:$AA$10</c:f>
              <c:numCache>
                <c:formatCode>_-* #,##0.00\ _€_-;\-* #,##0.00\ _€_-;_-* "-"??\ _€_-;_-@_-</c:formatCode>
                <c:ptCount val="1"/>
                <c:pt idx="0">
                  <c:v>699227.75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D9-0F40-A051-FEFA5149D89E}"/>
            </c:ext>
          </c:extLst>
        </c:ser>
        <c:ser>
          <c:idx val="4"/>
          <c:order val="4"/>
          <c:tx>
            <c:strRef>
              <c:f>'[Costo Nomina Ene - Dic 2019.xls]Hoja1'!$A$11</c:f>
              <c:strCache>
                <c:ptCount val="1"/>
                <c:pt idx="0">
                  <c:v>MAYO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988041853512705"/>
                  <c:y val="5.4477340321875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2019.xls]Hoja1'!$B$11:$AA$11</c:f>
              <c:numCache>
                <c:formatCode>_-* #,##0.00\ _€_-;\-* #,##0.00\ _€_-;_-* "-"??\ _€_-;_-@_-</c:formatCode>
                <c:ptCount val="1"/>
                <c:pt idx="0">
                  <c:v>557786.53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D9-0F40-A051-FEFA5149D89E}"/>
            </c:ext>
          </c:extLst>
        </c:ser>
        <c:ser>
          <c:idx val="5"/>
          <c:order val="5"/>
          <c:tx>
            <c:strRef>
              <c:f>'[Costo Nomina Ene - Dic 2019.xls]Hoja1'!$A$12</c:f>
              <c:strCache>
                <c:ptCount val="1"/>
                <c:pt idx="0">
                  <c:v>JUNIO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2152466367713015"/>
                  <c:y val="5.4477340321875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2019.xls]Hoja1'!$B$12:$AA$12</c:f>
              <c:numCache>
                <c:formatCode>_-* #,##0.00\ _€_-;\-* #,##0.00\ _€_-;_-* "-"??\ _€_-;_-@_-</c:formatCode>
                <c:ptCount val="1"/>
                <c:pt idx="0">
                  <c:v>681070.2300000001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D9-0F40-A051-FEFA5149D89E}"/>
            </c:ext>
          </c:extLst>
        </c:ser>
        <c:ser>
          <c:idx val="6"/>
          <c:order val="6"/>
          <c:tx>
            <c:strRef>
              <c:f>'[Costo Nomina Ene - Dic 2019.xls]Hoja1'!$A$13</c:f>
              <c:strCache>
                <c:ptCount val="1"/>
                <c:pt idx="0">
                  <c:v>JULIO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215246636771301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2019.xls]Hoja1'!$B$13:$AA$13</c:f>
              <c:numCache>
                <c:formatCode>_-* #,##0.00\ _€_-;\-* #,##0.00\ _€_-;_-* "-"??\ _€_-;_-@_-</c:formatCode>
                <c:ptCount val="1"/>
                <c:pt idx="0">
                  <c:v>645773.43999999994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D9-0F40-A051-FEFA5149D89E}"/>
            </c:ext>
          </c:extLst>
        </c:ser>
        <c:ser>
          <c:idx val="7"/>
          <c:order val="7"/>
          <c:tx>
            <c:strRef>
              <c:f>'[Costo Nomina Ene - Dic 2019.xls]Hoja1'!$A$14</c:f>
              <c:strCache>
                <c:ptCount val="1"/>
                <c:pt idx="0">
                  <c:v>AGOSTO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0493273542600896"/>
                  <c:y val="-9.98739701708120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2019.xls]Hoja1'!$B$14:$AA$14</c:f>
              <c:numCache>
                <c:formatCode>_-* #,##0.00\ _€_-;\-* #,##0.00\ _€_-;_-* "-"??\ _€_-;_-@_-</c:formatCode>
                <c:ptCount val="1"/>
                <c:pt idx="0">
                  <c:v>544446.29999999993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7D9-0F40-A051-FEFA5149D89E}"/>
            </c:ext>
          </c:extLst>
        </c:ser>
        <c:ser>
          <c:idx val="8"/>
          <c:order val="8"/>
          <c:tx>
            <c:strRef>
              <c:f>'[Costo Nomina Ene - Dic 2019.xls]Hoja1'!$A$15</c:f>
              <c:strCache>
                <c:ptCount val="1"/>
                <c:pt idx="0">
                  <c:v>SEPTIEMBRE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8400597907324371"/>
                  <c:y val="2.7238670160937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2019.xls]Hoja1'!$B$15:$AA$15</c:f>
              <c:numCache>
                <c:formatCode>_-* #,##0.00\ _€_-;\-* #,##0.00\ _€_-;_-* "-"??\ _€_-;_-@_-</c:formatCode>
                <c:ptCount val="1"/>
                <c:pt idx="0">
                  <c:v>513783.35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7D9-0F40-A051-FEFA5149D89E}"/>
            </c:ext>
          </c:extLst>
        </c:ser>
        <c:ser>
          <c:idx val="9"/>
          <c:order val="9"/>
          <c:tx>
            <c:strRef>
              <c:f>'[Costo Nomina Ene - Dic 2019.xls]Hoja1'!$A$16</c:f>
              <c:strCache>
                <c:ptCount val="1"/>
                <c:pt idx="0">
                  <c:v>OCTUBRE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4843049327354273"/>
                  <c:y val="2.7238670160937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2019.xls]Hoja1'!$B$16:$AA$16</c:f>
              <c:numCache>
                <c:formatCode>_-* #,##0.00\ _€_-;\-* #,##0.00\ _€_-;_-* "-"??\ _€_-;_-@_-</c:formatCode>
                <c:ptCount val="1"/>
                <c:pt idx="0">
                  <c:v>666804.2300000001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7D9-0F40-A051-FEFA5149D89E}"/>
            </c:ext>
          </c:extLst>
        </c:ser>
        <c:ser>
          <c:idx val="10"/>
          <c:order val="10"/>
          <c:tx>
            <c:strRef>
              <c:f>'[Costo Nomina Ene - Dic 2019.xls]Hoja1'!$A$17</c:f>
              <c:strCache>
                <c:ptCount val="1"/>
                <c:pt idx="0">
                  <c:v>NOVIEMBRE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573991031390135"/>
                  <c:y val="5.4477340321875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2019.xls]Hoja1'!$B$17:$AA$17</c:f>
              <c:numCache>
                <c:formatCode>_-* #,##0.00\ _€_-;\-* #,##0.00\ _€_-;_-* "-"??\ _€_-;_-@_-</c:formatCode>
                <c:ptCount val="1"/>
                <c:pt idx="0">
                  <c:v>656272.82000000007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7D9-0F40-A051-FEFA5149D89E}"/>
            </c:ext>
          </c:extLst>
        </c:ser>
        <c:ser>
          <c:idx val="11"/>
          <c:order val="11"/>
          <c:tx>
            <c:strRef>
              <c:f>'[Costo Nomina Ene - Dic 2019.xls]Hoja1'!$A$18</c:f>
              <c:strCache>
                <c:ptCount val="1"/>
                <c:pt idx="0">
                  <c:v>DICIEMBRE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41554582583006722"/>
                  <c:y val="-5.4477340321875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D9-0F40-A051-FEFA5149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'[Costo Nomina Ene - Dic 2019.xls]Hoja1'!$B$18:$AA$18</c:f>
              <c:numCache>
                <c:formatCode>_-* #,##0.00\ _€_-;\-* #,##0.00\ _€_-;_-* "-"??\ _€_-;_-@_-</c:formatCode>
                <c:ptCount val="1"/>
                <c:pt idx="0">
                  <c:v>629993.04999999993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7D9-0F40-A051-FEFA5149D8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5200384"/>
        <c:axId val="683188800"/>
        <c:axId val="0"/>
      </c:bar3DChart>
      <c:catAx>
        <c:axId val="685200384"/>
        <c:scaling>
          <c:orientation val="minMax"/>
        </c:scaling>
        <c:delete val="0"/>
        <c:axPos val="l"/>
        <c:majorTickMark val="none"/>
        <c:minorTickMark val="none"/>
        <c:tickLblPos val="nextTo"/>
        <c:crossAx val="683188800"/>
        <c:crosses val="autoZero"/>
        <c:auto val="1"/>
        <c:lblAlgn val="ctr"/>
        <c:lblOffset val="100"/>
        <c:noMultiLvlLbl val="0"/>
      </c:catAx>
      <c:valAx>
        <c:axId val="683188800"/>
        <c:scaling>
          <c:orientation val="minMax"/>
        </c:scaling>
        <c:delete val="1"/>
        <c:axPos val="b"/>
        <c:numFmt formatCode="_-* #,##0.00\ _€_-;\-* #,##0.00\ _€_-;_-* &quot;-&quot;??\ _€_-;_-@_-" sourceLinked="1"/>
        <c:majorTickMark val="none"/>
        <c:minorTickMark val="none"/>
        <c:tickLblPos val="nextTo"/>
        <c:crossAx val="6852003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100"/>
              <a:t>TOTAL</a:t>
            </a:r>
            <a:r>
              <a:rPr lang="es-EC" sz="1100" baseline="0"/>
              <a:t> RECURSO HUMANO DEL GAD MUNICIPAL DE MILAGRO AL 31 DE DICIEMBRE DE 2019</a:t>
            </a:r>
            <a:endParaRPr lang="es-EC" sz="11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'[Personal gad al 25 jun 2020 HOMBRES Y MUJERES.xls]RESUMEN'!$B$4</c:f>
              <c:strCache>
                <c:ptCount val="1"/>
                <c:pt idx="0">
                  <c:v>HOMBRES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A6-4A4D-9230-A5F2B51DEC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'[Personal gad al 25 jun 2020 HOMBRES Y MUJERES.xls]RESUMEN'!$C$4:$F$4</c:f>
              <c:numCache>
                <c:formatCode>General</c:formatCode>
                <c:ptCount val="1"/>
                <c:pt idx="0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6-4A4D-9230-A5F2B51DECE3}"/>
            </c:ext>
          </c:extLst>
        </c:ser>
        <c:ser>
          <c:idx val="1"/>
          <c:order val="1"/>
          <c:tx>
            <c:strRef>
              <c:f>'[Personal gad al 25 jun 2020 HOMBRES Y MUJERES.xls]RESUMEN'!$B$5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A6-4A4D-9230-A5F2B51DEC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'[Personal gad al 25 jun 2020 HOMBRES Y MUJERES.xls]RESUMEN'!$C$5:$F$5</c:f>
              <c:numCache>
                <c:formatCode>General</c:formatCode>
                <c:ptCount val="1"/>
                <c:pt idx="0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A6-4A4D-9230-A5F2B51DECE3}"/>
            </c:ext>
          </c:extLst>
        </c:ser>
        <c:ser>
          <c:idx val="2"/>
          <c:order val="2"/>
          <c:tx>
            <c:strRef>
              <c:f>'[Personal gad al 25 jun 2020 HOMBRES Y MUJERES.xls]RESUMEN'!$B$6</c:f>
              <c:strCache>
                <c:ptCount val="1"/>
                <c:pt idx="0">
                  <c:v>JUBILADOS HOMBRES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A6-4A4D-9230-A5F2B51DEC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'[Personal gad al 25 jun 2020 HOMBRES Y MUJERES.xls]RESUMEN'!$C$6:$F$6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A6-4A4D-9230-A5F2B51DECE3}"/>
            </c:ext>
          </c:extLst>
        </c:ser>
        <c:ser>
          <c:idx val="3"/>
          <c:order val="3"/>
          <c:tx>
            <c:strRef>
              <c:f>'[Personal gad al 25 jun 2020 HOMBRES Y MUJERES.xls]RESUMEN'!$B$7</c:f>
              <c:strCache>
                <c:ptCount val="1"/>
                <c:pt idx="0">
                  <c:v>TOTAL SERVIDORES ACTIVOS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55555555555555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A6-4A4D-9230-A5F2B51DEC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'[Personal gad al 25 jun 2020 HOMBRES Y MUJERES.xls]RESUMEN'!$C$7:$F$7</c:f>
              <c:numCache>
                <c:formatCode>General</c:formatCode>
                <c:ptCount val="1"/>
                <c:pt idx="0">
                  <c:v>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A6-4A4D-9230-A5F2B51DE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3489920"/>
        <c:axId val="683189952"/>
        <c:axId val="0"/>
      </c:bar3DChart>
      <c:catAx>
        <c:axId val="713489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683189952"/>
        <c:crosses val="autoZero"/>
        <c:auto val="1"/>
        <c:lblAlgn val="ctr"/>
        <c:lblOffset val="100"/>
        <c:noMultiLvlLbl val="0"/>
      </c:catAx>
      <c:valAx>
        <c:axId val="683189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13489920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B5DE437-D677-4639-88C7-EE901A868420}" type="datetimeFigureOut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7961AE2-9EBA-44EA-A97A-2AC6D51A9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1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A1D5-543E-43DE-8833-E698BBD089EA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A30D-9F81-46E6-ACFF-E8FD49F9A5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4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E7D9B-6240-4707-B246-027C189CAA59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0AB4B-DA72-4403-A12F-1EF63397D6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4064F-AD3A-45FD-98BF-32B2D06F0F60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E74CC-A59D-4859-8605-F3536E3798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8B552-5052-453A-8F2E-15D8B693FABC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17542-EB36-483E-B775-9A4D47689C9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0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5E1F4-029E-4726-A672-A9B028F3AE84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0550-CC83-459B-9D90-6405148FAB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CBB9E-E0D3-4948-8D10-53A3CE68B112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25BA-8896-4703-8EDF-0917B48221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90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B24BB-F7B4-482D-86C3-91FA18CC1F46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D9EFE-E53C-4393-A211-D76E0DB0CB9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5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1934E-34A2-4472-8A81-D57B602C44BE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0D25D-BB7C-444D-8794-34D54E294A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9BFCF-546E-4417-A71D-0B5CC7935032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B470E-FA71-4022-99B7-042E38E7E0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12267-62EB-40CB-AB3E-AF2F80E8ED61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ABF24-ECCC-470D-9B1F-925ACD1595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B891C-2A69-4CF6-B16C-E6080D16083B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99C7-3E70-471C-A12E-92C57851D2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7052CA-0D78-4610-BE20-26CF2F0A191F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915E43-69AC-49AA-AF9A-3514C44CA32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8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86BC7B-D474-B244-949F-954E2073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PARTICIPACIÓN DEL RECURSO HUMANO  DE ACUERDO A SU SEXUALIDAD</a:t>
            </a:r>
            <a:r>
              <a:rPr lang="es-EC" sz="40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A54EDB0-97A9-0049-92AE-D720C2F1E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21495"/>
              </p:ext>
            </p:extLst>
          </p:nvPr>
        </p:nvGraphicFramePr>
        <p:xfrm>
          <a:off x="1028174" y="997262"/>
          <a:ext cx="7087652" cy="4056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422">
                  <a:extLst>
                    <a:ext uri="{9D8B030D-6E8A-4147-A177-3AD203B41FA5}">
                      <a16:colId xmlns:a16="http://schemas.microsoft.com/office/drawing/2014/main" val="1112097622"/>
                    </a:ext>
                  </a:extLst>
                </a:gridCol>
                <a:gridCol w="2571615">
                  <a:extLst>
                    <a:ext uri="{9D8B030D-6E8A-4147-A177-3AD203B41FA5}">
                      <a16:colId xmlns:a16="http://schemas.microsoft.com/office/drawing/2014/main" val="3317426006"/>
                    </a:ext>
                  </a:extLst>
                </a:gridCol>
                <a:gridCol w="2571615">
                  <a:extLst>
                    <a:ext uri="{9D8B030D-6E8A-4147-A177-3AD203B41FA5}">
                      <a16:colId xmlns:a16="http://schemas.microsoft.com/office/drawing/2014/main" val="3999002119"/>
                    </a:ext>
                  </a:extLst>
                </a:gridCol>
              </a:tblGrid>
              <a:tr h="5625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8" marR="88238" marT="44119" marB="44119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Helvetica" pitchFamily="2" charset="0"/>
                        </a:rPr>
                        <a:t>TOTAL</a:t>
                      </a:r>
                      <a:endParaRPr lang="es-EC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8" marR="88238" marT="44119" marB="44119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97020"/>
                  </a:ext>
                </a:extLst>
              </a:tr>
              <a:tr h="2248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1360848331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922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689.173,88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3337318025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Helvetica" pitchFamily="2" charset="0"/>
                        </a:rPr>
                        <a:t>93</a:t>
                      </a:r>
                      <a:endParaRPr lang="es-EC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655.923,57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2842565045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974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685.852,54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2831998855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930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699.227,75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3312014711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878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557.786,53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2044209112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934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681.070,23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1642348020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922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645.773,44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1803095378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750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544.446,30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3949673927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707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513.783,35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2099285471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844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666.804,23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2325202405"/>
                  </a:ext>
                </a:extLst>
              </a:tr>
              <a:tr h="224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866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656.272,82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1683125134"/>
                  </a:ext>
                </a:extLst>
              </a:tr>
              <a:tr h="236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851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629.993,05   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1253426658"/>
                  </a:ext>
                </a:extLst>
              </a:tr>
              <a:tr h="45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Helvetica" pitchFamily="2" charset="0"/>
                        </a:rPr>
                        <a:t>                    7.626.107,69   </a:t>
                      </a:r>
                      <a:endParaRPr lang="es-EC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654" marR="72654" marT="0" marB="0" anchor="b"/>
                </a:tc>
                <a:extLst>
                  <a:ext uri="{0D108BD9-81ED-4DB2-BD59-A6C34878D82A}">
                    <a16:rowId xmlns:a16="http://schemas.microsoft.com/office/drawing/2014/main" val="108662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5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COMPARATIVO DE ENERO A DICIEMBRE 2019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4AE0706-B119-614A-944A-4EF9CA226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087982"/>
              </p:ext>
            </p:extLst>
          </p:nvPr>
        </p:nvGraphicFramePr>
        <p:xfrm>
          <a:off x="1763688" y="1128195"/>
          <a:ext cx="5958408" cy="401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81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COSTO DE ENERO A DICIEMBRE 2019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77DC67D-B081-C446-8F74-148B65D87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825281"/>
              </p:ext>
            </p:extLst>
          </p:nvPr>
        </p:nvGraphicFramePr>
        <p:xfrm>
          <a:off x="1281495" y="1207764"/>
          <a:ext cx="6581009" cy="393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48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5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LEY ORGÁNICA DE DISCAPACIDADES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4C94E6-FC2B-8A43-BA04-2390A2FE7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78727"/>
              </p:ext>
            </p:extLst>
          </p:nvPr>
        </p:nvGraphicFramePr>
        <p:xfrm>
          <a:off x="482494" y="1491630"/>
          <a:ext cx="8179007" cy="331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323">
                  <a:extLst>
                    <a:ext uri="{9D8B030D-6E8A-4147-A177-3AD203B41FA5}">
                      <a16:colId xmlns:a16="http://schemas.microsoft.com/office/drawing/2014/main" val="543139628"/>
                    </a:ext>
                  </a:extLst>
                </a:gridCol>
                <a:gridCol w="1009925">
                  <a:extLst>
                    <a:ext uri="{9D8B030D-6E8A-4147-A177-3AD203B41FA5}">
                      <a16:colId xmlns:a16="http://schemas.microsoft.com/office/drawing/2014/main" val="3584776310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3455899523"/>
                    </a:ext>
                  </a:extLst>
                </a:gridCol>
                <a:gridCol w="1038516">
                  <a:extLst>
                    <a:ext uri="{9D8B030D-6E8A-4147-A177-3AD203B41FA5}">
                      <a16:colId xmlns:a16="http://schemas.microsoft.com/office/drawing/2014/main" val="2149815080"/>
                    </a:ext>
                  </a:extLst>
                </a:gridCol>
                <a:gridCol w="762747">
                  <a:extLst>
                    <a:ext uri="{9D8B030D-6E8A-4147-A177-3AD203B41FA5}">
                      <a16:colId xmlns:a16="http://schemas.microsoft.com/office/drawing/2014/main" val="522151445"/>
                    </a:ext>
                  </a:extLst>
                </a:gridCol>
                <a:gridCol w="933374">
                  <a:extLst>
                    <a:ext uri="{9D8B030D-6E8A-4147-A177-3AD203B41FA5}">
                      <a16:colId xmlns:a16="http://schemas.microsoft.com/office/drawing/2014/main" val="1239623839"/>
                    </a:ext>
                  </a:extLst>
                </a:gridCol>
                <a:gridCol w="1009002">
                  <a:extLst>
                    <a:ext uri="{9D8B030D-6E8A-4147-A177-3AD203B41FA5}">
                      <a16:colId xmlns:a16="http://schemas.microsoft.com/office/drawing/2014/main" val="3042635484"/>
                    </a:ext>
                  </a:extLst>
                </a:gridCol>
                <a:gridCol w="877113">
                  <a:extLst>
                    <a:ext uri="{9D8B030D-6E8A-4147-A177-3AD203B41FA5}">
                      <a16:colId xmlns:a16="http://schemas.microsoft.com/office/drawing/2014/main" val="375771327"/>
                    </a:ext>
                  </a:extLst>
                </a:gridCol>
                <a:gridCol w="798717">
                  <a:extLst>
                    <a:ext uri="{9D8B030D-6E8A-4147-A177-3AD203B41FA5}">
                      <a16:colId xmlns:a16="http://schemas.microsoft.com/office/drawing/2014/main" val="2385797332"/>
                    </a:ext>
                  </a:extLst>
                </a:gridCol>
              </a:tblGrid>
              <a:tr h="134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No. Servidores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# PERSONA CON DISCAPACIDAD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  <a:latin typeface="Helvetica" pitchFamily="2" charset="0"/>
                        </a:rPr>
                        <a:t># DE SUSTITUTO DIRECTO </a:t>
                      </a:r>
                      <a:endParaRPr lang="es-EC" sz="11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  <a:latin typeface="Helvetica" pitchFamily="2" charset="0"/>
                        </a:rPr>
                        <a:t># DE MUJERES EMBARAZADAS </a:t>
                      </a:r>
                      <a:endParaRPr lang="es-EC" sz="11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  <a:latin typeface="Helvetica" pitchFamily="2" charset="0"/>
                        </a:rPr>
                        <a:t>PERIODO LACTANCIA </a:t>
                      </a:r>
                      <a:endParaRPr lang="es-EC" sz="11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MATERNIDAD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ENFERMEDAD CATASTRÓFICA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TOTAL DE PERSONAS VULNERABLE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DIFERENCIA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70546849"/>
                  </a:ext>
                </a:extLst>
              </a:tr>
              <a:tr h="387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Servidores vulnerables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36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11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  <a:latin typeface="Helvetica" pitchFamily="2" charset="0"/>
                        </a:rPr>
                        <a:t>4</a:t>
                      </a:r>
                      <a:endParaRPr lang="es-EC" sz="11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  <a:latin typeface="Helvetica" pitchFamily="2" charset="0"/>
                        </a:rPr>
                        <a:t>8</a:t>
                      </a:r>
                      <a:endParaRPr lang="es-EC" sz="11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1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1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64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6528533"/>
                  </a:ext>
                </a:extLst>
              </a:tr>
              <a:tr h="586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% PROCENTAJE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4,67%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1,43%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0,52%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1,04%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0,00%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0,13%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8,31%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8,31%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40285029"/>
                  </a:ext>
                </a:extLst>
              </a:tr>
              <a:tr h="49410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SUBTOTAL SERVIDORES Y TRABAJADORES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706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91,69%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35561846"/>
                  </a:ext>
                </a:extLst>
              </a:tr>
              <a:tr h="49410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TOTAL DE SERVIDORES Y TRABAJADORES ACTIVOS AL 31 DE DICIEMBRE DE 2019 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  <a:latin typeface="Helvetica" pitchFamily="2" charset="0"/>
                        </a:rPr>
                        <a:t>770</a:t>
                      </a:r>
                      <a:endParaRPr lang="es-EC" sz="11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770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2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799"/>
            <a:ext cx="8842343" cy="1148069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PARTICIPACIÓN DE RECURSO HUMANO POR SU SEXUALIDAD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278644-391F-1743-972B-DD1BF2838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60228"/>
              </p:ext>
            </p:extLst>
          </p:nvPr>
        </p:nvGraphicFramePr>
        <p:xfrm>
          <a:off x="1556297" y="1647610"/>
          <a:ext cx="6031401" cy="322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908">
                  <a:extLst>
                    <a:ext uri="{9D8B030D-6E8A-4147-A177-3AD203B41FA5}">
                      <a16:colId xmlns:a16="http://schemas.microsoft.com/office/drawing/2014/main" val="1375625817"/>
                    </a:ext>
                  </a:extLst>
                </a:gridCol>
                <a:gridCol w="1587907">
                  <a:extLst>
                    <a:ext uri="{9D8B030D-6E8A-4147-A177-3AD203B41FA5}">
                      <a16:colId xmlns:a16="http://schemas.microsoft.com/office/drawing/2014/main" val="727030306"/>
                    </a:ext>
                  </a:extLst>
                </a:gridCol>
                <a:gridCol w="1717586">
                  <a:extLst>
                    <a:ext uri="{9D8B030D-6E8A-4147-A177-3AD203B41FA5}">
                      <a16:colId xmlns:a16="http://schemas.microsoft.com/office/drawing/2014/main" val="894661856"/>
                    </a:ext>
                  </a:extLst>
                </a:gridCol>
              </a:tblGrid>
              <a:tr h="8257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SEXO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CANTIDAD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PORCENTAJE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extLst>
                  <a:ext uri="{0D108BD9-81ED-4DB2-BD59-A6C34878D82A}">
                    <a16:rowId xmlns:a16="http://schemas.microsoft.com/office/drawing/2014/main" val="2957433776"/>
                  </a:ext>
                </a:extLst>
              </a:tr>
              <a:tr h="3969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HOMBRES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503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0,59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extLst>
                  <a:ext uri="{0D108BD9-81ED-4DB2-BD59-A6C34878D82A}">
                    <a16:rowId xmlns:a16="http://schemas.microsoft.com/office/drawing/2014/main" val="1028978789"/>
                  </a:ext>
                </a:extLst>
              </a:tr>
              <a:tr h="3969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MUJERES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267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0,31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extLst>
                  <a:ext uri="{0D108BD9-81ED-4DB2-BD59-A6C34878D82A}">
                    <a16:rowId xmlns:a16="http://schemas.microsoft.com/office/drawing/2014/main" val="783216001"/>
                  </a:ext>
                </a:extLst>
              </a:tr>
              <a:tr h="7937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JUBILADOS HOMBRES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81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0,10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extLst>
                  <a:ext uri="{0D108BD9-81ED-4DB2-BD59-A6C34878D82A}">
                    <a16:rowId xmlns:a16="http://schemas.microsoft.com/office/drawing/2014/main" val="1760270149"/>
                  </a:ext>
                </a:extLst>
              </a:tr>
              <a:tr h="813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TOTAL SERVIDORES ACTIVOS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>
                          <a:effectLst/>
                        </a:rPr>
                        <a:t>851</a:t>
                      </a:r>
                      <a:endParaRPr lang="es-EC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300" dirty="0">
                          <a:effectLst/>
                        </a:rPr>
                        <a:t>1,00</a:t>
                      </a:r>
                      <a:endParaRPr lang="es-EC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627" marR="92627" marT="0" marB="0" anchor="b"/>
                </a:tc>
                <a:extLst>
                  <a:ext uri="{0D108BD9-81ED-4DB2-BD59-A6C34878D82A}">
                    <a16:rowId xmlns:a16="http://schemas.microsoft.com/office/drawing/2014/main" val="250640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2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799"/>
            <a:ext cx="8842343" cy="1148069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PARTICIPACIÓN DE RECURSO HUMANO POR SU SEXUALIDAD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1C6F407-1BA5-D74C-8441-B31BCD90F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177571"/>
              </p:ext>
            </p:extLst>
          </p:nvPr>
        </p:nvGraphicFramePr>
        <p:xfrm>
          <a:off x="1547664" y="1635646"/>
          <a:ext cx="6048672" cy="323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82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D6D4CE-6011-C04D-BDCD-7CD85C07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46" y="0"/>
            <a:ext cx="53265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674810"/>
            <a:ext cx="81790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i="1" spc="-150" dirty="0">
                <a:solidFill>
                  <a:srgbClr val="04076C"/>
                </a:solidFill>
                <a:latin typeface="Avenir Next LT Pro Heavy" panose="020B0504020202020204" pitchFamily="34" charset="77"/>
              </a:rPr>
              <a:t>DIRECCIÓN DE </a:t>
            </a:r>
            <a:r>
              <a:rPr lang="es-ES" sz="8800" b="1" i="1" spc="-150" dirty="0">
                <a:solidFill>
                  <a:srgbClr val="FF0000"/>
                </a:solidFill>
                <a:latin typeface="Avenir Next LT Pro Heavy" panose="020B0504020202020204" pitchFamily="34" charset="77"/>
              </a:rPr>
              <a:t>TALENTO HUMANO </a:t>
            </a:r>
            <a:endParaRPr lang="es-EC" sz="8800" b="1" i="1" spc="-150" dirty="0">
              <a:solidFill>
                <a:srgbClr val="FF0000"/>
              </a:solidFill>
              <a:latin typeface="Avenir Next LT Pro Heavy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875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10020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45715"/>
            <a:ext cx="817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LA LEY ORGÁNICA DE SERVICIO PÚBLICO: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41C25D-5C82-1A4B-BEB1-E242F6343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57927"/>
              </p:ext>
            </p:extLst>
          </p:nvPr>
        </p:nvGraphicFramePr>
        <p:xfrm>
          <a:off x="1799689" y="1395008"/>
          <a:ext cx="5544617" cy="3662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131">
                  <a:extLst>
                    <a:ext uri="{9D8B030D-6E8A-4147-A177-3AD203B41FA5}">
                      <a16:colId xmlns:a16="http://schemas.microsoft.com/office/drawing/2014/main" val="2127607256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1757337441"/>
                    </a:ext>
                  </a:extLst>
                </a:gridCol>
                <a:gridCol w="2011743">
                  <a:extLst>
                    <a:ext uri="{9D8B030D-6E8A-4147-A177-3AD203B41FA5}">
                      <a16:colId xmlns:a16="http://schemas.microsoft.com/office/drawing/2014/main" val="3991547470"/>
                    </a:ext>
                  </a:extLst>
                </a:gridCol>
              </a:tblGrid>
              <a:tr h="5112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85" marR="127585" marT="63792" marB="63792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NOMBRAMIENTO PERMANENTE Y PROVISIONAL</a:t>
                      </a:r>
                      <a:endParaRPr lang="es-EC" sz="18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585" marR="127585" marT="63792" marB="63792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0052"/>
                  </a:ext>
                </a:extLst>
              </a:tr>
              <a:tr h="2020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15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ctr"/>
                </a:tc>
                <a:extLst>
                  <a:ext uri="{0D108BD9-81ED-4DB2-BD59-A6C34878D82A}">
                    <a16:rowId xmlns:a16="http://schemas.microsoft.com/office/drawing/2014/main" val="1834814587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393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337.691,48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580275605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396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328.701,78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3045275964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395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331.197,15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1137658413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392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Helvetica" pitchFamily="2" charset="0"/>
                        </a:rPr>
                        <a:t>334.760,20</a:t>
                      </a:r>
                      <a:endParaRPr lang="es-EC" sz="15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683664429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388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282.770,48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1011563130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384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305.953,79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469095006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374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295.550,69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1444998809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225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219.587,49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1168781615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217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218.567,33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839815308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217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221.873,52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4028340856"/>
                  </a:ext>
                </a:extLst>
              </a:tr>
              <a:tr h="20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215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215.171,99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2187397008"/>
                  </a:ext>
                </a:extLst>
              </a:tr>
              <a:tr h="215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178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182.938,37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82208230"/>
                  </a:ext>
                </a:extLst>
              </a:tr>
              <a:tr h="41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5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Helvetica" pitchFamily="2" charset="0"/>
                        </a:rPr>
                        <a:t>                    3.274.764,27   </a:t>
                      </a:r>
                      <a:endParaRPr lang="es-EC" sz="15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20" marR="62020" marT="0" marB="0" anchor="b"/>
                </a:tc>
                <a:extLst>
                  <a:ext uri="{0D108BD9-81ED-4DB2-BD59-A6C34878D82A}">
                    <a16:rowId xmlns:a16="http://schemas.microsoft.com/office/drawing/2014/main" val="200329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2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10020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45715"/>
            <a:ext cx="817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LA LEY ORGÁNICA DE SERVICIO PÚBLICO: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FA6FA7-026F-C44E-9EDF-2D7271A1E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13868"/>
              </p:ext>
            </p:extLst>
          </p:nvPr>
        </p:nvGraphicFramePr>
        <p:xfrm>
          <a:off x="1979712" y="1426193"/>
          <a:ext cx="5472609" cy="3540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139">
                  <a:extLst>
                    <a:ext uri="{9D8B030D-6E8A-4147-A177-3AD203B41FA5}">
                      <a16:colId xmlns:a16="http://schemas.microsoft.com/office/drawing/2014/main" val="366874659"/>
                    </a:ext>
                  </a:extLst>
                </a:gridCol>
                <a:gridCol w="1916735">
                  <a:extLst>
                    <a:ext uri="{9D8B030D-6E8A-4147-A177-3AD203B41FA5}">
                      <a16:colId xmlns:a16="http://schemas.microsoft.com/office/drawing/2014/main" val="2269447647"/>
                    </a:ext>
                  </a:extLst>
                </a:gridCol>
                <a:gridCol w="1916735">
                  <a:extLst>
                    <a:ext uri="{9D8B030D-6E8A-4147-A177-3AD203B41FA5}">
                      <a16:colId xmlns:a16="http://schemas.microsoft.com/office/drawing/2014/main" val="1708680193"/>
                    </a:ext>
                  </a:extLst>
                </a:gridCol>
              </a:tblGrid>
              <a:tr h="5085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16" marR="131716" marT="65858" marB="6585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CONCEJALES</a:t>
                      </a:r>
                      <a:endParaRPr lang="es-EC" sz="24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16" marR="131716" marT="65858" marB="65858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18895"/>
                  </a:ext>
                </a:extLst>
              </a:tr>
              <a:tr h="2003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ctr"/>
                </a:tc>
                <a:extLst>
                  <a:ext uri="{0D108BD9-81ED-4DB2-BD59-A6C34878D82A}">
                    <a16:rowId xmlns:a16="http://schemas.microsoft.com/office/drawing/2014/main" val="2264252114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25.418,08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4013683701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27.832,16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482681836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25.745,08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1406664320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23.699,83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594758345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14.567,73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3916086863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26.547,62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968521195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22.749,13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1827885266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23.959,54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3079793856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25.496,99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3352456725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24.557,80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2401904062"/>
                  </a:ext>
                </a:extLst>
              </a:tr>
              <a:tr h="20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22.143,81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2808184916"/>
                  </a:ext>
                </a:extLst>
              </a:tr>
              <a:tr h="214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26.171,86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3172535990"/>
                  </a:ext>
                </a:extLst>
              </a:tr>
              <a:tr h="414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Helvetica" pitchFamily="2" charset="0"/>
                        </a:rPr>
                        <a:t>                  288.889,63   </a:t>
                      </a:r>
                      <a:endParaRPr lang="es-EC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29" marR="64029" marT="0" marB="0" anchor="b"/>
                </a:tc>
                <a:extLst>
                  <a:ext uri="{0D108BD9-81ED-4DB2-BD59-A6C34878D82A}">
                    <a16:rowId xmlns:a16="http://schemas.microsoft.com/office/drawing/2014/main" val="425990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7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10020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45715"/>
            <a:ext cx="817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LA LEY ORGÁNICA DE SERVICIO PÚBLICO: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B89082-6888-2346-85AF-AA5A5661B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58735"/>
              </p:ext>
            </p:extLst>
          </p:nvPr>
        </p:nvGraphicFramePr>
        <p:xfrm>
          <a:off x="1547664" y="1309926"/>
          <a:ext cx="6048672" cy="3703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606">
                  <a:extLst>
                    <a:ext uri="{9D8B030D-6E8A-4147-A177-3AD203B41FA5}">
                      <a16:colId xmlns:a16="http://schemas.microsoft.com/office/drawing/2014/main" val="2339981689"/>
                    </a:ext>
                  </a:extLst>
                </a:gridCol>
                <a:gridCol w="2195033">
                  <a:extLst>
                    <a:ext uri="{9D8B030D-6E8A-4147-A177-3AD203B41FA5}">
                      <a16:colId xmlns:a16="http://schemas.microsoft.com/office/drawing/2014/main" val="3018391669"/>
                    </a:ext>
                  </a:extLst>
                </a:gridCol>
                <a:gridCol w="2195033">
                  <a:extLst>
                    <a:ext uri="{9D8B030D-6E8A-4147-A177-3AD203B41FA5}">
                      <a16:colId xmlns:a16="http://schemas.microsoft.com/office/drawing/2014/main" val="2682495367"/>
                    </a:ext>
                  </a:extLst>
                </a:gridCol>
              </a:tblGrid>
              <a:tr h="5303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10" marR="122010" marT="61005" marB="6100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CONTRATO OCASIONAL</a:t>
                      </a:r>
                      <a:endParaRPr lang="es-EC" sz="24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010" marR="122010" marT="61005" marB="61005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811388"/>
                  </a:ext>
                </a:extLst>
              </a:tr>
              <a:tr h="2097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ctr"/>
                </a:tc>
                <a:extLst>
                  <a:ext uri="{0D108BD9-81ED-4DB2-BD59-A6C34878D82A}">
                    <a16:rowId xmlns:a16="http://schemas.microsoft.com/office/drawing/2014/main" val="4207769872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123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   89.068,48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4044244252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129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   95.537,15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1801245199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178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116.063,19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364838377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128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106.218,34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2064476464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79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   57.695,88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88782636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139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112.701,04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659178149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143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124.360,08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3336740999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118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100.968,17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3603692390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85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   76.092,52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1114161390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134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104.560,16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155556996"/>
                  </a:ext>
                </a:extLst>
              </a:tr>
              <a:tr h="20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159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123.777,29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790092429"/>
                  </a:ext>
                </a:extLst>
              </a:tr>
              <a:tr h="223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169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   132.786,85   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2048326035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7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Helvetica" pitchFamily="2" charset="0"/>
                        </a:rPr>
                        <a:t>                    1.239.829,15   </a:t>
                      </a:r>
                      <a:endParaRPr lang="es-EC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263" marR="69263" marT="0" marB="0" anchor="b"/>
                </a:tc>
                <a:extLst>
                  <a:ext uri="{0D108BD9-81ED-4DB2-BD59-A6C34878D82A}">
                    <a16:rowId xmlns:a16="http://schemas.microsoft.com/office/drawing/2014/main" val="21430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4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10020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45715"/>
            <a:ext cx="817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LA LEY ORGÁNICA DE SERVICIO PÚBLICO: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3E9977-AA30-524F-8EDA-DD169E69E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58785"/>
              </p:ext>
            </p:extLst>
          </p:nvPr>
        </p:nvGraphicFramePr>
        <p:xfrm>
          <a:off x="360571" y="1421135"/>
          <a:ext cx="4061226" cy="349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573">
                  <a:extLst>
                    <a:ext uri="{9D8B030D-6E8A-4147-A177-3AD203B41FA5}">
                      <a16:colId xmlns:a16="http://schemas.microsoft.com/office/drawing/2014/main" val="163862984"/>
                    </a:ext>
                  </a:extLst>
                </a:gridCol>
                <a:gridCol w="727947">
                  <a:extLst>
                    <a:ext uri="{9D8B030D-6E8A-4147-A177-3AD203B41FA5}">
                      <a16:colId xmlns:a16="http://schemas.microsoft.com/office/drawing/2014/main" val="4032785974"/>
                    </a:ext>
                  </a:extLst>
                </a:gridCol>
                <a:gridCol w="727947">
                  <a:extLst>
                    <a:ext uri="{9D8B030D-6E8A-4147-A177-3AD203B41FA5}">
                      <a16:colId xmlns:a16="http://schemas.microsoft.com/office/drawing/2014/main" val="722231411"/>
                    </a:ext>
                  </a:extLst>
                </a:gridCol>
                <a:gridCol w="526865">
                  <a:extLst>
                    <a:ext uri="{9D8B030D-6E8A-4147-A177-3AD203B41FA5}">
                      <a16:colId xmlns:a16="http://schemas.microsoft.com/office/drawing/2014/main" val="2366033560"/>
                    </a:ext>
                  </a:extLst>
                </a:gridCol>
                <a:gridCol w="727947">
                  <a:extLst>
                    <a:ext uri="{9D8B030D-6E8A-4147-A177-3AD203B41FA5}">
                      <a16:colId xmlns:a16="http://schemas.microsoft.com/office/drawing/2014/main" val="4091010179"/>
                    </a:ext>
                  </a:extLst>
                </a:gridCol>
                <a:gridCol w="727947">
                  <a:extLst>
                    <a:ext uri="{9D8B030D-6E8A-4147-A177-3AD203B41FA5}">
                      <a16:colId xmlns:a16="http://schemas.microsoft.com/office/drawing/2014/main" val="681906189"/>
                    </a:ext>
                  </a:extLst>
                </a:gridCol>
              </a:tblGrid>
              <a:tr h="1492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MUNICIPIO MIES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PROYECYO MIES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20372"/>
                  </a:ext>
                </a:extLst>
              </a:tr>
              <a:tr h="2317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 dirty="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9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ctr"/>
                </a:tc>
                <a:extLst>
                  <a:ext uri="{0D108BD9-81ED-4DB2-BD59-A6C34878D82A}">
                    <a16:rowId xmlns:a16="http://schemas.microsoft.com/office/drawing/2014/main" val="2320636313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30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12.316,98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77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21.794,35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1448094407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30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15.168,96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76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38.636,80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3682345920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29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14.545,16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76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 dirty="0">
                          <a:effectLst/>
                          <a:latin typeface="Helvetica" pitchFamily="2" charset="0"/>
                        </a:rPr>
                        <a:t>                     38.778,54   </a:t>
                      </a:r>
                      <a:endParaRPr lang="es-EC" sz="9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3889111937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28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14.085,50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42.830,74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1760178448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28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14.085,50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88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47.285,22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249503664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28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14.085,50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47.242,23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3331959789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22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   9.226,44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45.985,33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2027041204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25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12.137,65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46.904,59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2216956415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25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12.444,00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47.159,92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2463131328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24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11.984,34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92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47.579,14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931929771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24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11.984,34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91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49.046,03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1715522400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24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11.984,34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91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   49.046,03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702578468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                  154.048,71   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700" dirty="0">
                          <a:effectLst/>
                          <a:latin typeface="Helvetica" pitchFamily="2" charset="0"/>
                        </a:rPr>
                        <a:t>                  522.288,92   </a:t>
                      </a:r>
                      <a:endParaRPr lang="es-EC" sz="9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4" marR="37854" marT="0" marB="0" anchor="b"/>
                </a:tc>
                <a:extLst>
                  <a:ext uri="{0D108BD9-81ED-4DB2-BD59-A6C34878D82A}">
                    <a16:rowId xmlns:a16="http://schemas.microsoft.com/office/drawing/2014/main" val="187883169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6E9B2DF-4FBF-AE4F-B1C3-A4D1E4D65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10167"/>
              </p:ext>
            </p:extLst>
          </p:nvPr>
        </p:nvGraphicFramePr>
        <p:xfrm>
          <a:off x="4559218" y="1554988"/>
          <a:ext cx="4248648" cy="3179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903">
                  <a:extLst>
                    <a:ext uri="{9D8B030D-6E8A-4147-A177-3AD203B41FA5}">
                      <a16:colId xmlns:a16="http://schemas.microsoft.com/office/drawing/2014/main" val="1471463039"/>
                    </a:ext>
                  </a:extLst>
                </a:gridCol>
                <a:gridCol w="2464745">
                  <a:extLst>
                    <a:ext uri="{9D8B030D-6E8A-4147-A177-3AD203B41FA5}">
                      <a16:colId xmlns:a16="http://schemas.microsoft.com/office/drawing/2014/main" val="582703035"/>
                    </a:ext>
                  </a:extLst>
                </a:gridCol>
              </a:tblGrid>
              <a:tr h="2613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PROYECYO MIES</a:t>
                      </a:r>
                      <a:endParaRPr lang="es-EC" sz="18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382" marR="136382" marT="68191" marB="68191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96738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ctr"/>
                </a:tc>
                <a:extLst>
                  <a:ext uri="{0D108BD9-81ED-4DB2-BD59-A6C34878D82A}">
                    <a16:rowId xmlns:a16="http://schemas.microsoft.com/office/drawing/2014/main" val="1113256839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77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21.794,35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4149995493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76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38.636,80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1793186754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76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38.778,54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496376407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42.830,74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2867648423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88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47.285,22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2797561299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47.242,23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623339639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45.985,33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3535859463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46.904,59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1116946406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87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47.159,92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1297209392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92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47.579,14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2810734439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91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49.046,03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3814260286"/>
                  </a:ext>
                </a:extLst>
              </a:tr>
              <a:tr h="1968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91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                     49.046,03   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3701164046"/>
                  </a:ext>
                </a:extLst>
              </a:tr>
              <a:tr h="213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6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Helvetica" pitchFamily="2" charset="0"/>
                        </a:rPr>
                        <a:t>                  522.288,92   </a:t>
                      </a:r>
                      <a:endParaRPr lang="es-EC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97" marR="66297" marT="0" marB="0" anchor="b"/>
                </a:tc>
                <a:extLst>
                  <a:ext uri="{0D108BD9-81ED-4DB2-BD59-A6C34878D82A}">
                    <a16:rowId xmlns:a16="http://schemas.microsoft.com/office/drawing/2014/main" val="813972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5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CÓDIGO DE TRABAJO: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DD635C-124C-964F-9BA5-358D702E8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01308"/>
              </p:ext>
            </p:extLst>
          </p:nvPr>
        </p:nvGraphicFramePr>
        <p:xfrm>
          <a:off x="811775" y="1016431"/>
          <a:ext cx="7520450" cy="397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570">
                  <a:extLst>
                    <a:ext uri="{9D8B030D-6E8A-4147-A177-3AD203B41FA5}">
                      <a16:colId xmlns:a16="http://schemas.microsoft.com/office/drawing/2014/main" val="3362579673"/>
                    </a:ext>
                  </a:extLst>
                </a:gridCol>
                <a:gridCol w="2728940">
                  <a:extLst>
                    <a:ext uri="{9D8B030D-6E8A-4147-A177-3AD203B41FA5}">
                      <a16:colId xmlns:a16="http://schemas.microsoft.com/office/drawing/2014/main" val="197218295"/>
                    </a:ext>
                  </a:extLst>
                </a:gridCol>
                <a:gridCol w="2728940">
                  <a:extLst>
                    <a:ext uri="{9D8B030D-6E8A-4147-A177-3AD203B41FA5}">
                      <a16:colId xmlns:a16="http://schemas.microsoft.com/office/drawing/2014/main" val="883281113"/>
                    </a:ext>
                  </a:extLst>
                </a:gridCol>
              </a:tblGrid>
              <a:tr h="3995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564" marR="120564" marT="60282" marB="60282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OBREROS</a:t>
                      </a:r>
                      <a:endParaRPr lang="es-EC" sz="24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0564" marR="120564" marT="60282" marB="60282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49051"/>
                  </a:ext>
                </a:extLst>
              </a:tr>
              <a:tr h="239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ctr"/>
                </a:tc>
                <a:extLst>
                  <a:ext uri="{0D108BD9-81ED-4DB2-BD59-A6C34878D82A}">
                    <a16:rowId xmlns:a16="http://schemas.microsoft.com/office/drawing/2014/main" val="2606375039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207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196.996,59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541518729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207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144.158,80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653431638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206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153.793,33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1536624214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205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171.865,22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2986360567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205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135.613,80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176274035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205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168.712,13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3804437108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141.953,85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3572972060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135.060,94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271478036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128.314,67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474076359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207.438,65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2965271048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174.898,91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2642559677"/>
                  </a:ext>
                </a:extLst>
              </a:tr>
              <a:tr h="239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204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195.752,01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520561888"/>
                  </a:ext>
                </a:extLst>
              </a:tr>
              <a:tr h="32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2000">
                        <a:effectLst/>
                        <a:latin typeface="Helvetica" pitchFamily="2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Helvetica" pitchFamily="2" charset="0"/>
                        </a:rPr>
                        <a:t>1.954.558,90</a:t>
                      </a:r>
                      <a:endParaRPr lang="es-EC" sz="20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967" marR="77967" marT="0" marB="0" anchor="b"/>
                </a:tc>
                <a:extLst>
                  <a:ext uri="{0D108BD9-81ED-4DB2-BD59-A6C34878D82A}">
                    <a16:rowId xmlns:a16="http://schemas.microsoft.com/office/drawing/2014/main" val="63960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32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CÓDIGO DE TRABAJO: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3223C6-D5C0-4541-A050-DD0BFC9AB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12119"/>
              </p:ext>
            </p:extLst>
          </p:nvPr>
        </p:nvGraphicFramePr>
        <p:xfrm>
          <a:off x="827584" y="949536"/>
          <a:ext cx="7833917" cy="402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603">
                  <a:extLst>
                    <a:ext uri="{9D8B030D-6E8A-4147-A177-3AD203B41FA5}">
                      <a16:colId xmlns:a16="http://schemas.microsoft.com/office/drawing/2014/main" val="1241989257"/>
                    </a:ext>
                  </a:extLst>
                </a:gridCol>
                <a:gridCol w="2791157">
                  <a:extLst>
                    <a:ext uri="{9D8B030D-6E8A-4147-A177-3AD203B41FA5}">
                      <a16:colId xmlns:a16="http://schemas.microsoft.com/office/drawing/2014/main" val="736005895"/>
                    </a:ext>
                  </a:extLst>
                </a:gridCol>
                <a:gridCol w="2791157">
                  <a:extLst>
                    <a:ext uri="{9D8B030D-6E8A-4147-A177-3AD203B41FA5}">
                      <a16:colId xmlns:a16="http://schemas.microsoft.com/office/drawing/2014/main" val="1283569324"/>
                    </a:ext>
                  </a:extLst>
                </a:gridCol>
              </a:tblGrid>
              <a:tr h="5301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40" marR="118540" marT="59270" marB="59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EVENTUALES</a:t>
                      </a:r>
                      <a:endParaRPr lang="es-EC" sz="28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8540" marR="118540" marT="59270" marB="5927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84883"/>
                  </a:ext>
                </a:extLst>
              </a:tr>
              <a:tr h="2351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ctr"/>
                </a:tc>
                <a:extLst>
                  <a:ext uri="{0D108BD9-81ED-4DB2-BD59-A6C34878D82A}">
                    <a16:rowId xmlns:a16="http://schemas.microsoft.com/office/drawing/2014/main" val="1244855022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561650997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1257973272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1999201576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1360935271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2231204828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3032351616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1657479841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338590262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0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                    -  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4018367382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84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43.102,70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3101403780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85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53.640,36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2505170716"/>
                  </a:ext>
                </a:extLst>
              </a:tr>
              <a:tr h="23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95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 25.507,84   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3150459773"/>
                  </a:ext>
                </a:extLst>
              </a:tr>
              <a:tr h="43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19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Helvetica" pitchFamily="2" charset="0"/>
                        </a:rPr>
                        <a:t>                  122.250,90   </a:t>
                      </a:r>
                      <a:endParaRPr lang="es-EC" sz="19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452" marR="78452" marT="0" marB="0" anchor="b"/>
                </a:tc>
                <a:extLst>
                  <a:ext uri="{0D108BD9-81ED-4DB2-BD59-A6C34878D82A}">
                    <a16:rowId xmlns:a16="http://schemas.microsoft.com/office/drawing/2014/main" val="190548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64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64922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68651"/>
            <a:ext cx="817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REGIDOS POR CÓDIGO DE TRABAJO: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209300-3B28-434D-BBF5-1C7448D7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48057"/>
              </p:ext>
            </p:extLst>
          </p:nvPr>
        </p:nvGraphicFramePr>
        <p:xfrm>
          <a:off x="479531" y="1059581"/>
          <a:ext cx="8340942" cy="383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4846">
                  <a:extLst>
                    <a:ext uri="{9D8B030D-6E8A-4147-A177-3AD203B41FA5}">
                      <a16:colId xmlns:a16="http://schemas.microsoft.com/office/drawing/2014/main" val="1996382491"/>
                    </a:ext>
                  </a:extLst>
                </a:gridCol>
                <a:gridCol w="2848048">
                  <a:extLst>
                    <a:ext uri="{9D8B030D-6E8A-4147-A177-3AD203B41FA5}">
                      <a16:colId xmlns:a16="http://schemas.microsoft.com/office/drawing/2014/main" val="2819331507"/>
                    </a:ext>
                  </a:extLst>
                </a:gridCol>
                <a:gridCol w="2848048">
                  <a:extLst>
                    <a:ext uri="{9D8B030D-6E8A-4147-A177-3AD203B41FA5}">
                      <a16:colId xmlns:a16="http://schemas.microsoft.com/office/drawing/2014/main" val="2426916722"/>
                    </a:ext>
                  </a:extLst>
                </a:gridCol>
              </a:tblGrid>
              <a:tr h="4057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MES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60" marR="119860" marT="59930" marB="5993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solidFill>
                            <a:srgbClr val="002060"/>
                          </a:solidFill>
                          <a:effectLst/>
                          <a:latin typeface="Helvetica" pitchFamily="2" charset="0"/>
                        </a:rPr>
                        <a:t>JUBILADOS</a:t>
                      </a:r>
                      <a:endParaRPr lang="es-EC" sz="2800" dirty="0">
                        <a:solidFill>
                          <a:srgbClr val="00206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860" marR="119860" marT="59930" marB="5993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7288"/>
                  </a:ext>
                </a:extLst>
              </a:tr>
              <a:tr h="2423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# PERSONAS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COSTO NOMINAS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ctr"/>
                </a:tc>
                <a:extLst>
                  <a:ext uri="{0D108BD9-81ED-4DB2-BD59-A6C34878D82A}">
                    <a16:rowId xmlns:a16="http://schemas.microsoft.com/office/drawing/2014/main" val="2532446347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ENERO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83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5.887,92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1762663796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FEBRERO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83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5.887,92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3999315388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MARZO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81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5.730,09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135174863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ABRIL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81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5.767,92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1465091004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MAYO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81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5.767,92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3833619744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JUNIO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82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5.827,92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2466945176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JULIO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83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5.947,92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3143091816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AGOSTO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82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5.827,92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2369602807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SEPTIEMBRE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80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5.707,92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849503749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OCTUBRE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80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5.707,92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2874744504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NOVIEMBRE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79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5.610,09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746098110"/>
                  </a:ext>
                </a:extLst>
              </a:tr>
              <a:tr h="24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DICIEMBRE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81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                    5.805,75   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4291610811"/>
                  </a:ext>
                </a:extLst>
              </a:tr>
              <a:tr h="267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 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>
                          <a:effectLst/>
                          <a:latin typeface="Helvetica" pitchFamily="2" charset="0"/>
                        </a:rPr>
                        <a:t>COSTO NOMINA</a:t>
                      </a:r>
                      <a:endParaRPr lang="es-EC" sz="20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Helvetica" pitchFamily="2" charset="0"/>
                        </a:rPr>
                        <a:t>                 69.477,21   </a:t>
                      </a:r>
                      <a:endParaRPr lang="es-EC" sz="20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37" marR="81637" marT="0" marB="0" anchor="b"/>
                </a:tc>
                <a:extLst>
                  <a:ext uri="{0D108BD9-81ED-4DB2-BD59-A6C34878D82A}">
                    <a16:rowId xmlns:a16="http://schemas.microsoft.com/office/drawing/2014/main" val="1937466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900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793</Words>
  <Application>Microsoft Macintosh PowerPoint</Application>
  <PresentationFormat>Presentación en pantalla (16:9)</PresentationFormat>
  <Paragraphs>497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Avenir Next LT Pro Heavy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Microsoft Office User</cp:lastModifiedBy>
  <cp:revision>196</cp:revision>
  <cp:lastPrinted>2020-09-24T17:37:50Z</cp:lastPrinted>
  <dcterms:modified xsi:type="dcterms:W3CDTF">2020-10-06T15:56:06Z</dcterms:modified>
</cp:coreProperties>
</file>